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61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36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121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0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01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414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469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94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9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69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16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13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92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68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55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81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9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95A882-F406-4FC8-BFB4-C59035E8FFED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80D7-63DB-4512-B16B-06DC9CFB6B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05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0ABE7A82-5ACD-49D0-ABF2-1ED28A09A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801688"/>
            <a:ext cx="9382811" cy="2541587"/>
          </a:xfrm>
        </p:spPr>
        <p:txBody>
          <a:bodyPr>
            <a:normAutofit fontScale="90000"/>
          </a:bodyPr>
          <a:lstStyle/>
          <a:p>
            <a:r>
              <a:rPr lang="pl-PL" sz="3100" b="1" dirty="0"/>
              <a:t>Robert A. Sucharski</a:t>
            </a:r>
            <a:br>
              <a:rPr lang="pl-PL" sz="3100" b="1" dirty="0"/>
            </a:br>
            <a:br>
              <a:rPr lang="pl-PL" sz="3100" b="1" dirty="0"/>
            </a:br>
            <a:r>
              <a:rPr lang="pl-PL" sz="3100" b="1" dirty="0"/>
              <a:t>prezentacja programu wyborczego</a:t>
            </a:r>
            <a:br>
              <a:rPr lang="pl-PL" sz="3100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CA42939-1DF2-4E0E-94E7-50B7E713B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3250"/>
            <a:ext cx="9144000" cy="2114550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 </a:t>
            </a:r>
          </a:p>
          <a:p>
            <a:pPr lvl="0" algn="l"/>
            <a:r>
              <a:rPr lang="pl-PL" dirty="0"/>
              <a:t>Analiza SWOT sytuacji Wydziału „Artes Liberales”</a:t>
            </a:r>
          </a:p>
          <a:p>
            <a:pPr lvl="0" algn="l"/>
            <a:r>
              <a:rPr lang="pl-PL" dirty="0"/>
              <a:t>Wyniki analizy</a:t>
            </a:r>
          </a:p>
          <a:p>
            <a:pPr lvl="0" algn="l"/>
            <a:r>
              <a:rPr lang="pl-PL" dirty="0"/>
              <a:t>Propozycje dotyczące ‘negatywów’ wynikających z analizy SWOT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6944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8A7CA-06DE-4764-94BE-FDB94D0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10270333" cy="2590800"/>
          </a:xfrm>
        </p:spPr>
        <p:txBody>
          <a:bodyPr/>
          <a:lstStyle/>
          <a:p>
            <a:r>
              <a:rPr lang="pl-PL" sz="2000" b="1" dirty="0">
                <a:solidFill>
                  <a:srgbClr val="FFFF00"/>
                </a:solidFill>
              </a:rPr>
              <a:t>Negatywy zewnętrzne:</a:t>
            </a:r>
            <a:br>
              <a:rPr lang="pl-PL" sz="2000" dirty="0">
                <a:solidFill>
                  <a:srgbClr val="FFFF00"/>
                </a:solidFill>
              </a:rPr>
            </a:br>
            <a:r>
              <a:rPr lang="pl-PL" sz="2000" dirty="0">
                <a:solidFill>
                  <a:srgbClr val="FFFF00"/>
                </a:solidFill>
              </a:rPr>
              <a:t> </a:t>
            </a:r>
            <a:r>
              <a:rPr lang="pl-PL" sz="100" dirty="0">
                <a:solidFill>
                  <a:srgbClr val="FFFF00"/>
                </a:solidFill>
              </a:rPr>
              <a:t> </a:t>
            </a:r>
            <a:r>
              <a:rPr lang="pl-PL" sz="1400" dirty="0">
                <a:solidFill>
                  <a:srgbClr val="FFFF00"/>
                </a:solidFill>
              </a:rPr>
              <a:t>● </a:t>
            </a:r>
            <a:r>
              <a:rPr lang="pl-PL" sz="1600" dirty="0">
                <a:solidFill>
                  <a:srgbClr val="FFFF00"/>
                </a:solidFill>
              </a:rPr>
              <a:t>zasada „dyscyplinarności” wpisana w tzw. Ustawę 2.0 i tym samym inne zasady ewaluacji/parametryzacji</a:t>
            </a:r>
            <a:br>
              <a:rPr lang="pl-PL" sz="4000" dirty="0">
                <a:solidFill>
                  <a:srgbClr val="FFFF00"/>
                </a:solidFill>
              </a:rPr>
            </a:br>
            <a:r>
              <a:rPr lang="pl-PL" sz="1600" dirty="0">
                <a:solidFill>
                  <a:srgbClr val="FFFF00"/>
                </a:solidFill>
              </a:rPr>
              <a:t>● niebezpieczeństwo dezintegracji Wydziału z racji „dyscyplinarności” obecnego systemu prawnego</a:t>
            </a:r>
            <a:br>
              <a:rPr lang="pl-PL" sz="4400" dirty="0">
                <a:solidFill>
                  <a:srgbClr val="FFFF00"/>
                </a:solidFill>
              </a:rPr>
            </a:br>
            <a:r>
              <a:rPr lang="pl-PL" sz="1600" dirty="0">
                <a:solidFill>
                  <a:srgbClr val="FFFF00"/>
                </a:solidFill>
              </a:rPr>
              <a:t>● zmniejszająca się wskutek zmian prawnych liczba doktorantów</a:t>
            </a:r>
            <a:br>
              <a:rPr lang="pl-PL" sz="1600" dirty="0">
                <a:solidFill>
                  <a:srgbClr val="FFFF00"/>
                </a:solidFill>
              </a:rPr>
            </a:br>
            <a:r>
              <a:rPr lang="pl-PL" sz="1600" dirty="0">
                <a:solidFill>
                  <a:srgbClr val="FFFF00"/>
                </a:solidFill>
              </a:rPr>
              <a:t>● niż demograficzny (jeden z podstawowych problemów współczesnej Polski)</a:t>
            </a:r>
            <a:br>
              <a:rPr lang="pl-PL" sz="1800" dirty="0"/>
            </a:br>
            <a:br>
              <a:rPr lang="pl-PL" sz="900" dirty="0"/>
            </a:br>
            <a:br>
              <a:rPr lang="pl-PL" sz="1800" dirty="0"/>
            </a:br>
            <a:br>
              <a:rPr lang="pl-PL" sz="900" dirty="0"/>
            </a:br>
            <a:br>
              <a:rPr lang="pl-PL" sz="100" dirty="0"/>
            </a:br>
            <a:br>
              <a:rPr lang="pl-PL" sz="100" dirty="0"/>
            </a:br>
            <a:endParaRPr lang="pl-PL" sz="1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7AE053-D710-4843-B682-93AC745AD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4911" y="3007151"/>
            <a:ext cx="10510887" cy="3619892"/>
          </a:xfrm>
        </p:spPr>
        <p:txBody>
          <a:bodyPr>
            <a:normAutofit fontScale="55000" lnSpcReduction="20000"/>
          </a:bodyPr>
          <a:lstStyle/>
          <a:p>
            <a:r>
              <a:rPr lang="pl-PL" sz="5100" b="1" dirty="0">
                <a:solidFill>
                  <a:srgbClr val="FFFF00"/>
                </a:solidFill>
              </a:rPr>
              <a:t>Trzy warunki innowacyjności:</a:t>
            </a:r>
            <a:endParaRPr lang="pl-PL" sz="5100" dirty="0">
              <a:solidFill>
                <a:srgbClr val="FFFF00"/>
              </a:solidFill>
            </a:endParaRPr>
          </a:p>
          <a:p>
            <a:r>
              <a:rPr lang="pl-PL" b="1" dirty="0">
                <a:solidFill>
                  <a:srgbClr val="FFFF00"/>
                </a:solidFill>
              </a:rPr>
              <a:t> </a:t>
            </a:r>
            <a:endParaRPr lang="pl-PL" dirty="0">
              <a:solidFill>
                <a:srgbClr val="FFFF00"/>
              </a:solidFill>
            </a:endParaRPr>
          </a:p>
          <a:p>
            <a:r>
              <a:rPr lang="pl-PL" sz="4400" b="1" dirty="0">
                <a:solidFill>
                  <a:srgbClr val="FFFF00"/>
                </a:solidFill>
              </a:rPr>
              <a:t>Talent</a:t>
            </a:r>
            <a:r>
              <a:rPr lang="pl-PL" sz="2900" b="1" dirty="0">
                <a:solidFill>
                  <a:srgbClr val="FFFF00"/>
                </a:solidFill>
              </a:rPr>
              <a:t> </a:t>
            </a:r>
            <a:r>
              <a:rPr lang="pl-PL" sz="2900" dirty="0">
                <a:solidFill>
                  <a:srgbClr val="FFFF00"/>
                </a:solidFill>
              </a:rPr>
              <a:t>– środowisko Wydziału spełnia z naddatkiem wymagania względem utalentowanych ludzi</a:t>
            </a:r>
          </a:p>
          <a:p>
            <a:r>
              <a:rPr lang="pl-PL" sz="2900" dirty="0">
                <a:solidFill>
                  <a:srgbClr val="FFFF00"/>
                </a:solidFill>
              </a:rPr>
              <a:t> </a:t>
            </a:r>
          </a:p>
          <a:p>
            <a:r>
              <a:rPr lang="pl-PL" sz="5100" b="1" dirty="0">
                <a:solidFill>
                  <a:srgbClr val="FFFF00"/>
                </a:solidFill>
              </a:rPr>
              <a:t>Tempo</a:t>
            </a:r>
            <a:r>
              <a:rPr lang="pl-PL" sz="2900" b="1" dirty="0">
                <a:solidFill>
                  <a:srgbClr val="FFFF00"/>
                </a:solidFill>
              </a:rPr>
              <a:t> </a:t>
            </a:r>
            <a:r>
              <a:rPr lang="pl-PL" sz="2900" dirty="0">
                <a:solidFill>
                  <a:srgbClr val="FFFF00"/>
                </a:solidFill>
              </a:rPr>
              <a:t>– elastyczność struktury Wydziału pozwala na błyskawiczne reagowanie na zmieniające się warunki</a:t>
            </a:r>
          </a:p>
          <a:p>
            <a:r>
              <a:rPr lang="pl-PL" sz="2900" dirty="0">
                <a:solidFill>
                  <a:srgbClr val="FFFF00"/>
                </a:solidFill>
              </a:rPr>
              <a:t> </a:t>
            </a:r>
          </a:p>
          <a:p>
            <a:pPr algn="just"/>
            <a:r>
              <a:rPr lang="pl-PL" sz="5100" b="1" dirty="0">
                <a:solidFill>
                  <a:srgbClr val="FFFF00"/>
                </a:solidFill>
              </a:rPr>
              <a:t>Team </a:t>
            </a:r>
            <a:r>
              <a:rPr lang="pl-PL" sz="2900" dirty="0">
                <a:solidFill>
                  <a:srgbClr val="FFFF00"/>
                </a:solidFill>
              </a:rPr>
              <a:t>– należy jeszcze bardziej zintensyfikować ‘współpracę grupową’ w obrębie całości Wydziału, ponieważ to właśnie taka współpraca stanowi odpowiedź na najważniejsze wyzwanie, przed jakim stoimy, tj. przed utrzymaniem stabilności Wydziału i zapobieżeniem jego dezintegracji;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975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8A7CA-06DE-4764-94BE-FDB94D0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10270333" cy="1019175"/>
          </a:xfrm>
        </p:spPr>
        <p:txBody>
          <a:bodyPr/>
          <a:lstStyle/>
          <a:p>
            <a:r>
              <a:rPr lang="pl-PL" sz="2000" b="1" dirty="0">
                <a:solidFill>
                  <a:srgbClr val="FFFF00"/>
                </a:solidFill>
              </a:rPr>
              <a:t>Zespół:</a:t>
            </a:r>
            <a:br>
              <a:rPr lang="pl-PL" sz="2000" dirty="0">
                <a:solidFill>
                  <a:srgbClr val="FFFF00"/>
                </a:solidFill>
              </a:rPr>
            </a:br>
            <a:br>
              <a:rPr lang="pl-PL" sz="1800" dirty="0"/>
            </a:br>
            <a:br>
              <a:rPr lang="pl-PL" sz="900" dirty="0"/>
            </a:br>
            <a:br>
              <a:rPr lang="pl-PL" sz="1800" dirty="0"/>
            </a:br>
            <a:br>
              <a:rPr lang="pl-PL" sz="900" dirty="0"/>
            </a:br>
            <a:br>
              <a:rPr lang="pl-PL" sz="100" dirty="0"/>
            </a:br>
            <a:br>
              <a:rPr lang="pl-PL" sz="100" dirty="0"/>
            </a:br>
            <a:endParaRPr lang="pl-PL" sz="1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7AE053-D710-4843-B682-93AC745AD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3315" y="1343025"/>
            <a:ext cx="11142483" cy="3286125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FF00"/>
                </a:solidFill>
              </a:rPr>
              <a:t>Sprawy nauki 										– Prof. Maciej Abramowicz</a:t>
            </a:r>
          </a:p>
          <a:p>
            <a:r>
              <a:rPr lang="pl-PL" sz="2400" dirty="0">
                <a:solidFill>
                  <a:srgbClr val="FFFF00"/>
                </a:solidFill>
              </a:rPr>
              <a:t>Sprawy współpracy międzynarodowej 		– Prof. Katarzyna Marciniak</a:t>
            </a:r>
          </a:p>
          <a:p>
            <a:r>
              <a:rPr lang="pl-PL" sz="2400" dirty="0">
                <a:solidFill>
                  <a:srgbClr val="FFFF00"/>
                </a:solidFill>
              </a:rPr>
              <a:t>Sprawy studenckie (</a:t>
            </a:r>
            <a:r>
              <a:rPr lang="pl-PL" sz="2400" i="1" dirty="0">
                <a:solidFill>
                  <a:srgbClr val="FFFF00"/>
                </a:solidFill>
              </a:rPr>
              <a:t>finalnie</a:t>
            </a:r>
            <a:r>
              <a:rPr lang="pl-PL" sz="2400" dirty="0">
                <a:solidFill>
                  <a:srgbClr val="FFFF00"/>
                </a:solidFill>
              </a:rPr>
              <a:t> decyzja JMR) 	– Dr hab. Przemysław Kordos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061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FB8BCE0-6BD6-4155-8997-7ED3083AC1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028408"/>
              </p:ext>
            </p:extLst>
          </p:nvPr>
        </p:nvGraphicFramePr>
        <p:xfrm>
          <a:off x="358219" y="292231"/>
          <a:ext cx="11491273" cy="6325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154">
                  <a:extLst>
                    <a:ext uri="{9D8B030D-6E8A-4147-A177-3AD203B41FA5}">
                      <a16:colId xmlns:a16="http://schemas.microsoft.com/office/drawing/2014/main" val="309211562"/>
                    </a:ext>
                  </a:extLst>
                </a:gridCol>
                <a:gridCol w="6219279">
                  <a:extLst>
                    <a:ext uri="{9D8B030D-6E8A-4147-A177-3AD203B41FA5}">
                      <a16:colId xmlns:a16="http://schemas.microsoft.com/office/drawing/2014/main" val="1034837529"/>
                    </a:ext>
                  </a:extLst>
                </a:gridCol>
                <a:gridCol w="4656840">
                  <a:extLst>
                    <a:ext uri="{9D8B030D-6E8A-4147-A177-3AD203B41FA5}">
                      <a16:colId xmlns:a16="http://schemas.microsoft.com/office/drawing/2014/main" val="1744212500"/>
                    </a:ext>
                  </a:extLst>
                </a:gridCol>
              </a:tblGrid>
              <a:tr h="5708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pl-PL" sz="70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783" marR="257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Pozytywy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783" marR="257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Negatywy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783" marR="25783" marT="0" marB="0" anchor="b"/>
                </a:tc>
                <a:extLst>
                  <a:ext uri="{0D108BD9-81ED-4DB2-BD59-A6C34878D82A}">
                    <a16:rowId xmlns:a16="http://schemas.microsoft.com/office/drawing/2014/main" val="756853679"/>
                  </a:ext>
                </a:extLst>
              </a:tr>
              <a:tr h="3373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Wewnętrzne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783" marR="25783" marT="0" marB="0" vert="wordArtVert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●</a:t>
                      </a:r>
                      <a:r>
                        <a:rPr lang="pl-PL" sz="700" dirty="0">
                          <a:effectLst/>
                        </a:rPr>
                        <a:t> </a:t>
                      </a:r>
                      <a:r>
                        <a:rPr lang="pl-PL" sz="1200" dirty="0">
                          <a:effectLst/>
                        </a:rPr>
                        <a:t>dobra pozycja Wydziału w uczelni, kraju i świecie (kategoria A+ do czasów przeprowadzenia ewaluacji na innych niż dotychczasowe zasadach, rozwinięta współpraca krajowa i międzynarodowa)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● wyjątkowa kadra, zgadzająca się co do interdyscyplinarności/</a:t>
                      </a:r>
                      <a:r>
                        <a:rPr lang="pl-PL" sz="1200" dirty="0" err="1">
                          <a:effectLst/>
                        </a:rPr>
                        <a:t>międzydziedzinowości</a:t>
                      </a:r>
                      <a:r>
                        <a:rPr lang="pl-PL" sz="1200" dirty="0">
                          <a:effectLst/>
                        </a:rPr>
                        <a:t> w badaniach i dydaktyce (w konsekwencji interesujące programy badań i studiów oraz możliwość prowadzenia najrozmaitszych zajęć, w tym zajęć typu </a:t>
                      </a:r>
                      <a:r>
                        <a:rPr lang="pl-PL" sz="1200" dirty="0" err="1">
                          <a:effectLst/>
                        </a:rPr>
                        <a:t>OgUn</a:t>
                      </a:r>
                      <a:r>
                        <a:rPr lang="pl-PL" sz="1200" dirty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● elastyczna struktura wydziału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● niejednorodność prowadzonych kierunków studiów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● utrzymująca się – mimo niżu demograficznego – liczba studentów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● brak niestacjonarnych kierunków studiów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● dobra sytuacja budżetowa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783" marR="25783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●</a:t>
                      </a:r>
                      <a:r>
                        <a:rPr lang="pl-PL" sz="700" dirty="0">
                          <a:effectLst/>
                        </a:rPr>
                        <a:t> 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‘problemy komunikacyjne’: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lokalizacyjne, rozdzielenie wydziału na dwie części, ulokowane w dwu częściach miasta z rozdzielonymi kierunkami studiów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interpersonalne, niewystarczające porozumiewanie się względem prowadzonych badań, dydaktyki itp...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niedostatki wiedzy w odniesieniu do obecnego stanu prawnego w odniesieniu do badań i dydaktyki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niejednorodność prowadzonych kierunków studiów (problemy kongruencji obsady zajęć) 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liczba studentów (w tym sprawa ‘studentów legitymacyjnych’)</a:t>
                      </a:r>
                    </a:p>
                  </a:txBody>
                  <a:tcPr marL="25783" marR="25783" marT="0" marB="0" anchor="ctr"/>
                </a:tc>
                <a:extLst>
                  <a:ext uri="{0D108BD9-81ED-4DB2-BD59-A6C34878D82A}">
                    <a16:rowId xmlns:a16="http://schemas.microsoft.com/office/drawing/2014/main" val="469692236"/>
                  </a:ext>
                </a:extLst>
              </a:tr>
              <a:tr h="2380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Zewnętrzne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783" marR="25783" marT="0" marB="0" vert="wordArtVert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dobre perspektywy utrzymania obecnej pozycji w uczelni, kraju i świecie z możliwością rozwijania współpracy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szczególna sytuacja Wydziału powołanego jako interdyscyplinarny w swojej istocie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dobre perspektywy finansowe w przewidywalnym czasie (a co za tym idzie możliwości prowadzenia odpowiedniej polityki zatrudnieniowej)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możliwości grantowe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możliwości rozwoju kierunków studiów</a:t>
                      </a:r>
                    </a:p>
                  </a:txBody>
                  <a:tcPr marL="25783" marR="25783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zasada „dyscyplinarności” wpisana w tzw. Ustawę 2.0 i tym samym inne zasady ewaluacji/parametryzacji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niebezpieczeństwo dezintegracji Wydziału z racji „dyscyplinarności” obecnego systemu prawnego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zmniejszająca się wskutek zmian prawnych liczba doktorantów</a:t>
                      </a: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niż demograficzny</a:t>
                      </a:r>
                    </a:p>
                  </a:txBody>
                  <a:tcPr marL="25783" marR="25783" marT="0" marB="0" anchor="ctr"/>
                </a:tc>
                <a:extLst>
                  <a:ext uri="{0D108BD9-81ED-4DB2-BD59-A6C34878D82A}">
                    <a16:rowId xmlns:a16="http://schemas.microsoft.com/office/drawing/2014/main" val="4208431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92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C61FF2-4663-4A6A-9033-4486F215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>
                <a:solidFill>
                  <a:srgbClr val="FFFF00"/>
                </a:solidFill>
              </a:rPr>
              <a:t>Analiza SWOT wykazuje, że w obecnej sytuacji </a:t>
            </a:r>
            <a:br>
              <a:rPr lang="pl-PL" sz="2400" dirty="0">
                <a:solidFill>
                  <a:srgbClr val="FFFF00"/>
                </a:solidFill>
              </a:rPr>
            </a:br>
            <a:r>
              <a:rPr lang="pl-PL" sz="2400" dirty="0">
                <a:solidFill>
                  <a:srgbClr val="FFFF00"/>
                </a:solidFill>
              </a:rPr>
              <a:t>Wydziału „Artes Liberales” UW </a:t>
            </a:r>
            <a:br>
              <a:rPr lang="pl-PL" sz="2400" dirty="0">
                <a:solidFill>
                  <a:srgbClr val="FFFF00"/>
                </a:solidFill>
              </a:rPr>
            </a:br>
            <a:r>
              <a:rPr lang="pl-PL" sz="2400" dirty="0">
                <a:solidFill>
                  <a:srgbClr val="FFFF00"/>
                </a:solidFill>
              </a:rPr>
              <a:t>przeważają pozytywy, </a:t>
            </a:r>
            <a:br>
              <a:rPr lang="pl-PL" sz="2400" dirty="0">
                <a:solidFill>
                  <a:srgbClr val="FFFF00"/>
                </a:solidFill>
              </a:rPr>
            </a:br>
            <a:r>
              <a:rPr lang="pl-PL" sz="2400" dirty="0">
                <a:solidFill>
                  <a:srgbClr val="FFFF00"/>
                </a:solidFill>
              </a:rPr>
              <a:t>stąd wyraźna potrzeba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35BC83-AA2E-4F68-BD2A-4C4131D02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413262"/>
            <a:ext cx="8946541" cy="3835137"/>
          </a:xfrm>
        </p:spPr>
        <p:txBody>
          <a:bodyPr/>
          <a:lstStyle/>
          <a:p>
            <a:pPr marL="0" indent="0" algn="ctr">
              <a:buNone/>
            </a:pPr>
            <a:r>
              <a:rPr lang="pl-PL" sz="6000" b="1" dirty="0">
                <a:solidFill>
                  <a:srgbClr val="FFFF00"/>
                </a:solidFill>
              </a:rPr>
              <a:t>KONTYNUACJI</a:t>
            </a:r>
            <a:endParaRPr lang="pl-PL" sz="6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FFFF00"/>
                </a:solidFill>
              </a:rPr>
              <a:t> </a:t>
            </a:r>
          </a:p>
          <a:p>
            <a:pPr marL="0" indent="0">
              <a:buNone/>
            </a:pPr>
            <a:endParaRPr lang="pl-PL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FFFF00"/>
                </a:solidFill>
              </a:rPr>
              <a:t>dotychczasowego modelu działania Wydziału,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FF00"/>
                </a:solidFill>
              </a:rPr>
              <a:t>chociaż znacząco zmieniła się sytuacja prawna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241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1FA696-CA72-4792-8B5C-0ADB4E0E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861734"/>
            <a:ext cx="9882090" cy="1418036"/>
          </a:xfrm>
        </p:spPr>
        <p:txBody>
          <a:bodyPr/>
          <a:lstStyle/>
          <a:p>
            <a:pPr algn="ctr"/>
            <a:br>
              <a:rPr lang="pl-PL" sz="2400" b="1" cap="all" dirty="0">
                <a:solidFill>
                  <a:schemeClr val="accent1"/>
                </a:solidFill>
              </a:rPr>
            </a:br>
            <a:br>
              <a:rPr lang="pl-PL" sz="2400" b="1" cap="all" dirty="0">
                <a:solidFill>
                  <a:schemeClr val="accent1"/>
                </a:solidFill>
              </a:rPr>
            </a:br>
            <a:r>
              <a:rPr lang="pl-PL" sz="2400" b="1" cap="all" dirty="0">
                <a:solidFill>
                  <a:schemeClr val="accent1"/>
                </a:solidFill>
              </a:rPr>
              <a:t>Uniwersytet/Wydział jako żywy organizm oparty na </a:t>
            </a:r>
            <a:r>
              <a:rPr lang="pl-PL" sz="3200" b="1" cap="all" dirty="0">
                <a:solidFill>
                  <a:schemeClr val="accent1"/>
                </a:solidFill>
              </a:rPr>
              <a:t>DNA</a:t>
            </a:r>
            <a:r>
              <a:rPr lang="pl-PL" sz="2400" b="1" cap="all" dirty="0">
                <a:solidFill>
                  <a:schemeClr val="accent1"/>
                </a:solidFill>
              </a:rPr>
              <a:t> </a:t>
            </a:r>
            <a:br>
              <a:rPr lang="pl-PL" sz="2400" b="1" cap="all" dirty="0">
                <a:solidFill>
                  <a:schemeClr val="accent1"/>
                </a:solidFill>
              </a:rPr>
            </a:br>
            <a:r>
              <a:rPr lang="pl-PL" sz="2400" b="1" cap="all" dirty="0">
                <a:solidFill>
                  <a:schemeClr val="accent1"/>
                </a:solidFill>
              </a:rPr>
              <a:t>(</a:t>
            </a:r>
            <a:r>
              <a:rPr lang="pl-PL" b="1" cap="all" dirty="0">
                <a:solidFill>
                  <a:schemeClr val="accent1"/>
                </a:solidFill>
              </a:rPr>
              <a:t>D</a:t>
            </a:r>
            <a:r>
              <a:rPr lang="pl-PL" sz="2000" b="1" cap="all" dirty="0">
                <a:solidFill>
                  <a:schemeClr val="accent1"/>
                </a:solidFill>
              </a:rPr>
              <a:t>oktorantach</a:t>
            </a:r>
            <a:r>
              <a:rPr lang="pl-PL" sz="2400" b="1" cap="all" dirty="0">
                <a:solidFill>
                  <a:schemeClr val="accent1"/>
                </a:solidFill>
              </a:rPr>
              <a:t>, </a:t>
            </a:r>
            <a:r>
              <a:rPr lang="pl-PL" b="1" cap="all" dirty="0">
                <a:solidFill>
                  <a:schemeClr val="accent1"/>
                </a:solidFill>
              </a:rPr>
              <a:t>N</a:t>
            </a:r>
            <a:r>
              <a:rPr lang="pl-PL" sz="2000" b="1" cap="all" dirty="0">
                <a:solidFill>
                  <a:schemeClr val="accent1"/>
                </a:solidFill>
              </a:rPr>
              <a:t>auczycielach </a:t>
            </a:r>
            <a:r>
              <a:rPr lang="pl-PL" sz="2400" b="1" cap="all" dirty="0">
                <a:solidFill>
                  <a:schemeClr val="accent1"/>
                </a:solidFill>
              </a:rPr>
              <a:t>i </a:t>
            </a:r>
            <a:r>
              <a:rPr lang="pl-PL" sz="2000" b="1" cap="all" dirty="0">
                <a:solidFill>
                  <a:schemeClr val="accent1"/>
                </a:solidFill>
              </a:rPr>
              <a:t>pracownikach</a:t>
            </a:r>
            <a:r>
              <a:rPr lang="pl-PL" sz="2400" b="1" cap="all" dirty="0">
                <a:solidFill>
                  <a:schemeClr val="accent1"/>
                </a:solidFill>
              </a:rPr>
              <a:t> </a:t>
            </a:r>
            <a:r>
              <a:rPr lang="pl-PL" sz="3600" b="1" cap="all" dirty="0">
                <a:solidFill>
                  <a:schemeClr val="accent1"/>
                </a:solidFill>
              </a:rPr>
              <a:t>A</a:t>
            </a:r>
            <a:r>
              <a:rPr lang="pl-PL" sz="2000" b="1" cap="all" dirty="0">
                <a:solidFill>
                  <a:schemeClr val="accent1"/>
                </a:solidFill>
              </a:rPr>
              <a:t>dministracji</a:t>
            </a:r>
            <a:r>
              <a:rPr lang="pl-PL" sz="2400" b="1" cap="all" dirty="0">
                <a:solidFill>
                  <a:schemeClr val="accent1"/>
                </a:solidFill>
              </a:rPr>
              <a:t>)</a:t>
            </a:r>
            <a:br>
              <a:rPr lang="pl-PL" sz="2800" b="1" dirty="0"/>
            </a:br>
            <a:br>
              <a:rPr lang="pl-PL" sz="2800" b="1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2C3E24-00C2-4C43-8D9B-744E01201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220" y="4015819"/>
            <a:ext cx="11510126" cy="162196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3200" b="1" dirty="0"/>
              <a:t>Studenci jako </a:t>
            </a:r>
            <a:r>
              <a:rPr lang="pl-PL" sz="5100" b="1" dirty="0"/>
              <a:t>‘czynnik epigenetyczny’</a:t>
            </a:r>
          </a:p>
          <a:p>
            <a:pPr algn="ctr"/>
            <a:r>
              <a:rPr lang="pl-PL" sz="3200" b="1" dirty="0"/>
              <a:t>zmieniający</a:t>
            </a:r>
            <a:r>
              <a:rPr lang="pl-PL" sz="5100" b="1" dirty="0"/>
              <a:t> DNA </a:t>
            </a:r>
          </a:p>
          <a:p>
            <a:pPr algn="ctr"/>
            <a:r>
              <a:rPr lang="pl-PL" sz="3800" b="1" dirty="0"/>
              <a:t>(</a:t>
            </a:r>
            <a:r>
              <a:rPr lang="pl-PL" sz="3200" b="1" dirty="0"/>
              <a:t>przyszli</a:t>
            </a:r>
            <a:r>
              <a:rPr lang="pl-PL" sz="3800" b="1" dirty="0"/>
              <a:t> </a:t>
            </a:r>
            <a:r>
              <a:rPr lang="pl-PL" sz="5100" b="1" dirty="0" err="1"/>
              <a:t>d</a:t>
            </a:r>
            <a:r>
              <a:rPr lang="pl-PL" sz="3200" b="1" dirty="0" err="1"/>
              <a:t>oktoranci</a:t>
            </a:r>
            <a:r>
              <a:rPr lang="pl-PL" sz="5100" b="1" dirty="0" err="1"/>
              <a:t>,n</a:t>
            </a:r>
            <a:r>
              <a:rPr lang="pl-PL" sz="3200" b="1" dirty="0" err="1"/>
              <a:t>auczyciele</a:t>
            </a:r>
            <a:r>
              <a:rPr lang="pl-PL" sz="4400" b="1" dirty="0"/>
              <a:t> </a:t>
            </a:r>
            <a:r>
              <a:rPr lang="pl-PL" sz="3800" b="1" dirty="0"/>
              <a:t>i</a:t>
            </a:r>
            <a:r>
              <a:rPr lang="pl-PL" sz="4500" b="1" dirty="0"/>
              <a:t> </a:t>
            </a:r>
            <a:r>
              <a:rPr lang="pl-PL" sz="3200" b="1" dirty="0"/>
              <a:t>pracownicy </a:t>
            </a:r>
            <a:r>
              <a:rPr lang="pl-PL" sz="5100" b="1" dirty="0"/>
              <a:t>a</a:t>
            </a:r>
            <a:r>
              <a:rPr lang="pl-PL" sz="3200" b="1" dirty="0"/>
              <a:t>dministracji)</a:t>
            </a:r>
            <a:endParaRPr lang="pl-PL" sz="51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518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8A7CA-06DE-4764-94BE-FDB94D0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10374027" cy="2590800"/>
          </a:xfrm>
        </p:spPr>
        <p:txBody>
          <a:bodyPr/>
          <a:lstStyle/>
          <a:p>
            <a:pPr lvl="0"/>
            <a:r>
              <a:rPr lang="pl-PL" sz="1600" b="1" dirty="0">
                <a:solidFill>
                  <a:srgbClr val="FFFF00"/>
                </a:solidFill>
              </a:rPr>
              <a:t> </a:t>
            </a:r>
            <a:r>
              <a:rPr lang="pl-PL" sz="2000" b="1" dirty="0">
                <a:solidFill>
                  <a:srgbClr val="FFFF00"/>
                </a:solidFill>
              </a:rPr>
              <a:t>Negatywy wewnętrzne:</a:t>
            </a:r>
            <a:br>
              <a:rPr lang="pl-PL" sz="1600" b="1" dirty="0">
                <a:solidFill>
                  <a:srgbClr val="FFFF00"/>
                </a:solidFill>
              </a:rPr>
            </a:br>
            <a:br>
              <a:rPr lang="pl-PL" sz="1600" dirty="0">
                <a:solidFill>
                  <a:srgbClr val="FFFF00"/>
                </a:solidFill>
              </a:rPr>
            </a:br>
            <a:r>
              <a:rPr lang="pl-PL" sz="2000" dirty="0">
                <a:solidFill>
                  <a:srgbClr val="FFFF00"/>
                </a:solidFill>
              </a:rPr>
              <a:t>● ‘problemy komunikacyjne’:</a:t>
            </a:r>
            <a:br>
              <a:rPr lang="pl-PL" sz="2000" dirty="0">
                <a:solidFill>
                  <a:srgbClr val="FFFF00"/>
                </a:solidFill>
              </a:rPr>
            </a:br>
            <a:r>
              <a:rPr lang="pl-PL" sz="2000" dirty="0">
                <a:solidFill>
                  <a:srgbClr val="FFFF00"/>
                </a:solidFill>
              </a:rPr>
              <a:t> - </a:t>
            </a:r>
            <a:r>
              <a:rPr lang="pl-PL" sz="2000" i="1" dirty="0">
                <a:solidFill>
                  <a:srgbClr val="FFFF00"/>
                </a:solidFill>
              </a:rPr>
              <a:t>lokalizacyjne</a:t>
            </a:r>
            <a:r>
              <a:rPr lang="pl-PL" sz="2000" dirty="0">
                <a:solidFill>
                  <a:srgbClr val="FFFF00"/>
                </a:solidFill>
              </a:rPr>
              <a:t>, rozdzielenie wydziału na dwie części, ulokowane w dwu częściach miasta z rozdzielonymi kierunkami studiów</a:t>
            </a:r>
            <a:br>
              <a:rPr lang="pl-PL" sz="2000" dirty="0">
                <a:solidFill>
                  <a:srgbClr val="FFFF00"/>
                </a:solidFill>
              </a:rPr>
            </a:br>
            <a:r>
              <a:rPr lang="pl-PL" sz="2000" dirty="0">
                <a:solidFill>
                  <a:srgbClr val="FFFF00"/>
                </a:solidFill>
              </a:rPr>
              <a:t>- </a:t>
            </a:r>
            <a:r>
              <a:rPr lang="pl-PL" sz="2000" i="1" dirty="0">
                <a:solidFill>
                  <a:srgbClr val="FFFF00"/>
                </a:solidFill>
              </a:rPr>
              <a:t>interpersonalne</a:t>
            </a:r>
            <a:r>
              <a:rPr lang="pl-PL" sz="2000" dirty="0">
                <a:solidFill>
                  <a:srgbClr val="FFFF00"/>
                </a:solidFill>
              </a:rPr>
              <a:t>, niewystarczające porozumiewanie się względem prowadzonych badań, dydaktyki itp...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7AE053-D710-4843-B682-93AC745AD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24636" y="3157979"/>
            <a:ext cx="10204345" cy="2362200"/>
          </a:xfrm>
        </p:spPr>
        <p:txBody>
          <a:bodyPr>
            <a:normAutofit lnSpcReduction="10000"/>
          </a:bodyPr>
          <a:lstStyle/>
          <a:p>
            <a:r>
              <a:rPr lang="pl-PL" sz="2800" b="1" dirty="0">
                <a:solidFill>
                  <a:srgbClr val="FFFF00"/>
                </a:solidFill>
              </a:rPr>
              <a:t>Propozycje rozwiązań:</a:t>
            </a:r>
            <a:endParaRPr lang="pl-PL" sz="2800" dirty="0">
              <a:solidFill>
                <a:srgbClr val="FFFF00"/>
              </a:solidFill>
            </a:endParaRPr>
          </a:p>
          <a:p>
            <a:r>
              <a:rPr lang="pl-PL" b="1" dirty="0">
                <a:solidFill>
                  <a:srgbClr val="FFFF00"/>
                </a:solidFill>
              </a:rPr>
              <a:t> </a:t>
            </a:r>
            <a:endParaRPr lang="pl-PL" dirty="0">
              <a:solidFill>
                <a:srgbClr val="FFFF00"/>
              </a:solidFill>
            </a:endParaRPr>
          </a:p>
          <a:p>
            <a:pPr lvl="0"/>
            <a:r>
              <a:rPr lang="pl-PL" b="1" dirty="0">
                <a:solidFill>
                  <a:srgbClr val="FFFF00"/>
                </a:solidFill>
              </a:rPr>
              <a:t>a) nacisk na badania prowadzone wspólnie </a:t>
            </a:r>
            <a:endParaRPr lang="pl-PL" dirty="0">
              <a:solidFill>
                <a:srgbClr val="FFFF00"/>
              </a:solidFill>
            </a:endParaRPr>
          </a:p>
          <a:p>
            <a:r>
              <a:rPr lang="pl-PL" b="1" dirty="0">
                <a:solidFill>
                  <a:srgbClr val="FFFF00"/>
                </a:solidFill>
              </a:rPr>
              <a:t>b) nacisk na zajęcia prowadzone wspólnie</a:t>
            </a:r>
            <a:endParaRPr lang="pl-PL" dirty="0">
              <a:solidFill>
                <a:srgbClr val="FFFF00"/>
              </a:solidFill>
            </a:endParaRPr>
          </a:p>
          <a:p>
            <a:r>
              <a:rPr lang="pl-PL" b="1" dirty="0">
                <a:solidFill>
                  <a:srgbClr val="FFFF00"/>
                </a:solidFill>
              </a:rPr>
              <a:t>c) nacisk na zajęcia integrujące kierunki (przy zachowaniu ich autonomii i odrębności)</a:t>
            </a:r>
          </a:p>
          <a:p>
            <a:r>
              <a:rPr lang="pl-PL" b="1" dirty="0">
                <a:solidFill>
                  <a:srgbClr val="FFFF00"/>
                </a:solidFill>
              </a:rPr>
              <a:t>d) „</a:t>
            </a:r>
            <a:r>
              <a:rPr lang="pl-PL" b="1">
                <a:solidFill>
                  <a:srgbClr val="FFFF00"/>
                </a:solidFill>
              </a:rPr>
              <a:t>integrujące spotkania”</a:t>
            </a:r>
            <a:endParaRPr lang="pl-PL" dirty="0">
              <a:solidFill>
                <a:srgbClr val="FFFF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625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8A7CA-06DE-4764-94BE-FDB94D0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10270333" cy="2590800"/>
          </a:xfrm>
        </p:spPr>
        <p:txBody>
          <a:bodyPr/>
          <a:lstStyle/>
          <a:p>
            <a:pPr lvl="0"/>
            <a:r>
              <a:rPr lang="pl-PL" sz="700" b="1" dirty="0">
                <a:solidFill>
                  <a:srgbClr val="FFFF00"/>
                </a:solidFill>
              </a:rPr>
              <a:t> </a:t>
            </a:r>
            <a:r>
              <a:rPr lang="pl-PL" sz="1800" b="1" dirty="0">
                <a:solidFill>
                  <a:srgbClr val="FFFF00"/>
                </a:solidFill>
              </a:rPr>
              <a:t>Negatywy wewnętrzne:</a:t>
            </a:r>
            <a:br>
              <a:rPr lang="pl-PL" sz="1800" dirty="0">
                <a:solidFill>
                  <a:srgbClr val="FFFF00"/>
                </a:solidFill>
              </a:rPr>
            </a:br>
            <a:r>
              <a:rPr lang="pl-PL" sz="1800" dirty="0">
                <a:solidFill>
                  <a:srgbClr val="FFFF00"/>
                </a:solidFill>
              </a:rPr>
              <a:t> </a:t>
            </a:r>
            <a:br>
              <a:rPr lang="pl-PL" sz="1800" dirty="0">
                <a:solidFill>
                  <a:srgbClr val="FFFF00"/>
                </a:solidFill>
              </a:rPr>
            </a:br>
            <a:r>
              <a:rPr lang="pl-PL" sz="1800" dirty="0">
                <a:solidFill>
                  <a:srgbClr val="FFFF00"/>
                </a:solidFill>
              </a:rPr>
              <a:t> </a:t>
            </a:r>
            <a:br>
              <a:rPr lang="pl-PL" sz="1800" dirty="0">
                <a:solidFill>
                  <a:srgbClr val="FFFF00"/>
                </a:solidFill>
              </a:rPr>
            </a:br>
            <a:r>
              <a:rPr lang="pl-PL" sz="1800" dirty="0">
                <a:solidFill>
                  <a:srgbClr val="FFFF00"/>
                </a:solidFill>
              </a:rPr>
              <a:t>● niedostatki wiedzy w odniesieniu do obecnego stanu prawnego w odniesieniu do badań i dydaktyki</a:t>
            </a:r>
            <a:br>
              <a:rPr lang="pl-PL" sz="1800" dirty="0"/>
            </a:br>
            <a:br>
              <a:rPr lang="pl-PL" sz="700" dirty="0"/>
            </a:br>
            <a:endParaRPr lang="pl-PL" sz="7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7AE053-D710-4843-B682-93AC745AD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4911" y="3157979"/>
            <a:ext cx="10374027" cy="23622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FFFF00"/>
                </a:solidFill>
              </a:rPr>
              <a:t>Propozycje rozwiązań:</a:t>
            </a:r>
            <a:endParaRPr lang="pl-PL" sz="2800" dirty="0">
              <a:solidFill>
                <a:srgbClr val="FFFF00"/>
              </a:solidFill>
            </a:endParaRPr>
          </a:p>
          <a:p>
            <a:r>
              <a:rPr lang="pl-PL" sz="2000" b="1" dirty="0">
                <a:solidFill>
                  <a:srgbClr val="FFFF00"/>
                </a:solidFill>
              </a:rPr>
              <a:t> </a:t>
            </a:r>
            <a:endParaRPr lang="pl-PL" sz="2000" dirty="0">
              <a:solidFill>
                <a:srgbClr val="FFFF00"/>
              </a:solidFill>
            </a:endParaRPr>
          </a:p>
          <a:p>
            <a:r>
              <a:rPr lang="pl-PL" sz="2000" dirty="0">
                <a:solidFill>
                  <a:srgbClr val="FFFF00"/>
                </a:solidFill>
              </a:rPr>
              <a:t> 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Częstsze korzystanie z pism okólnych, dotyczących systemu szkolnictwa wyższego i nauki</a:t>
            </a:r>
            <a:endParaRPr lang="pl-PL" sz="2000" dirty="0">
              <a:solidFill>
                <a:srgbClr val="FFFF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548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8A7CA-06DE-4764-94BE-FDB94D0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10270333" cy="2590800"/>
          </a:xfrm>
        </p:spPr>
        <p:txBody>
          <a:bodyPr/>
          <a:lstStyle/>
          <a:p>
            <a:pPr lvl="0"/>
            <a:r>
              <a:rPr lang="pl-PL" sz="2000" b="1" dirty="0">
                <a:solidFill>
                  <a:srgbClr val="FFFF00"/>
                </a:solidFill>
              </a:rPr>
              <a:t>Negatywy wewnętrzne:</a:t>
            </a:r>
            <a:br>
              <a:rPr lang="pl-PL" sz="2000" dirty="0">
                <a:solidFill>
                  <a:srgbClr val="FFFF00"/>
                </a:solidFill>
              </a:rPr>
            </a:br>
            <a:r>
              <a:rPr lang="pl-PL" sz="2000" dirty="0">
                <a:solidFill>
                  <a:srgbClr val="FFFF00"/>
                </a:solidFill>
              </a:rPr>
              <a:t> </a:t>
            </a:r>
            <a:br>
              <a:rPr lang="pl-PL" sz="2000" dirty="0">
                <a:solidFill>
                  <a:srgbClr val="FFFF00"/>
                </a:solidFill>
              </a:rPr>
            </a:br>
            <a:r>
              <a:rPr lang="pl-PL" sz="2000" dirty="0">
                <a:solidFill>
                  <a:srgbClr val="FFFF00"/>
                </a:solidFill>
              </a:rPr>
              <a:t> </a:t>
            </a:r>
            <a:br>
              <a:rPr lang="pl-PL" sz="2000" dirty="0">
                <a:solidFill>
                  <a:srgbClr val="FFFF00"/>
                </a:solidFill>
              </a:rPr>
            </a:br>
            <a:r>
              <a:rPr lang="pl-PL" sz="2000" dirty="0">
                <a:solidFill>
                  <a:srgbClr val="FFFF00"/>
                </a:solidFill>
              </a:rPr>
              <a:t>● niejednorodność prowadzonych kierunków studiów (problemy kongruencji obsady zajęć) </a:t>
            </a:r>
            <a:br>
              <a:rPr lang="pl-PL" sz="2000" dirty="0"/>
            </a:br>
            <a:br>
              <a:rPr lang="pl-PL" sz="900" dirty="0"/>
            </a:br>
            <a:br>
              <a:rPr lang="pl-PL" sz="100" dirty="0"/>
            </a:br>
            <a:endParaRPr lang="pl-PL" sz="1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7AE053-D710-4843-B682-93AC745AD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4911" y="3157979"/>
            <a:ext cx="9802135" cy="23622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FFFF00"/>
                </a:solidFill>
              </a:rPr>
              <a:t>Propozycje rozwiązań:</a:t>
            </a:r>
            <a:endParaRPr lang="pl-PL" sz="2800" dirty="0">
              <a:solidFill>
                <a:srgbClr val="FFFF00"/>
              </a:solidFill>
            </a:endParaRPr>
          </a:p>
          <a:p>
            <a:r>
              <a:rPr lang="pl-PL" sz="2000" b="1" dirty="0"/>
              <a:t> </a:t>
            </a:r>
            <a:endParaRPr lang="pl-PL" sz="2000" dirty="0"/>
          </a:p>
          <a:p>
            <a:r>
              <a:rPr lang="pl-PL" sz="2000" dirty="0"/>
              <a:t> </a:t>
            </a:r>
          </a:p>
          <a:p>
            <a:r>
              <a:rPr lang="pl-PL" b="1" dirty="0">
                <a:solidFill>
                  <a:srgbClr val="FFFF00"/>
                </a:solidFill>
              </a:rPr>
              <a:t>Kontynuacja polityki zatrudnieniowej, preferującej osoby o szerokim spektrum kompetencji </a:t>
            </a:r>
            <a:endParaRPr lang="pl-PL" dirty="0">
              <a:solidFill>
                <a:srgbClr val="FFFF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844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8A7CA-06DE-4764-94BE-FDB94D0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10270333" cy="2590800"/>
          </a:xfrm>
        </p:spPr>
        <p:txBody>
          <a:bodyPr/>
          <a:lstStyle/>
          <a:p>
            <a:r>
              <a:rPr lang="pl-PL" sz="2000" b="1" dirty="0">
                <a:solidFill>
                  <a:srgbClr val="FFFF00"/>
                </a:solidFill>
              </a:rPr>
              <a:t>Negatywy wewnętrzne:</a:t>
            </a:r>
            <a:br>
              <a:rPr lang="pl-PL" sz="2000" dirty="0">
                <a:solidFill>
                  <a:srgbClr val="FFFF00"/>
                </a:solidFill>
              </a:rPr>
            </a:br>
            <a:r>
              <a:rPr lang="pl-PL" sz="2000" dirty="0">
                <a:solidFill>
                  <a:srgbClr val="FFFF00"/>
                </a:solidFill>
              </a:rPr>
              <a:t> </a:t>
            </a:r>
            <a:br>
              <a:rPr lang="pl-PL" sz="2000" dirty="0">
                <a:solidFill>
                  <a:srgbClr val="FFFF00"/>
                </a:solidFill>
              </a:rPr>
            </a:br>
            <a:r>
              <a:rPr lang="pl-PL" sz="900" dirty="0">
                <a:solidFill>
                  <a:srgbClr val="FFFF00"/>
                </a:solidFill>
              </a:rPr>
              <a:t> </a:t>
            </a:r>
            <a:br>
              <a:rPr lang="pl-PL" sz="900" dirty="0">
                <a:solidFill>
                  <a:srgbClr val="FFFF00"/>
                </a:solidFill>
              </a:rPr>
            </a:br>
            <a:r>
              <a:rPr lang="pl-PL" sz="1800" dirty="0">
                <a:solidFill>
                  <a:srgbClr val="FFFF00"/>
                </a:solidFill>
              </a:rPr>
              <a:t>● liczba studentów (</a:t>
            </a:r>
            <a:r>
              <a:rPr lang="pl-PL" sz="1800" i="1" dirty="0">
                <a:solidFill>
                  <a:srgbClr val="FFFF00"/>
                </a:solidFill>
              </a:rPr>
              <a:t>w tym</a:t>
            </a:r>
            <a:r>
              <a:rPr lang="pl-PL" sz="1800" dirty="0">
                <a:solidFill>
                  <a:srgbClr val="FFFF00"/>
                </a:solidFill>
              </a:rPr>
              <a:t>: sprawa ‘studentów legitymacyjnych’)</a:t>
            </a:r>
            <a:br>
              <a:rPr lang="pl-PL" sz="1800" dirty="0">
                <a:solidFill>
                  <a:srgbClr val="FFFF00"/>
                </a:solidFill>
              </a:rPr>
            </a:br>
            <a:r>
              <a:rPr lang="pl-PL" sz="1800" dirty="0">
                <a:solidFill>
                  <a:srgbClr val="FFFF00"/>
                </a:solidFill>
              </a:rPr>
              <a:t> </a:t>
            </a:r>
            <a:br>
              <a:rPr lang="pl-PL" sz="1800" dirty="0">
                <a:solidFill>
                  <a:srgbClr val="FFFF00"/>
                </a:solidFill>
              </a:rPr>
            </a:br>
            <a:r>
              <a:rPr lang="pl-PL" sz="1800" b="1" dirty="0">
                <a:solidFill>
                  <a:srgbClr val="FFFF00"/>
                </a:solidFill>
              </a:rPr>
              <a:t>Problem jest ogólnouczelniany – przy obecnym stanie prawnym możliwości rekrutacji studentów na studia I stopnia w inny sposób niż przez ‘konkurs świadectw maturalnych’ z odpowiednim systemem przeliczania punktów są nader ograniczone</a:t>
            </a:r>
            <a:br>
              <a:rPr lang="pl-PL" sz="1800" dirty="0"/>
            </a:br>
            <a:br>
              <a:rPr lang="pl-PL" sz="900" dirty="0"/>
            </a:br>
            <a:br>
              <a:rPr lang="pl-PL" sz="100" dirty="0"/>
            </a:br>
            <a:br>
              <a:rPr lang="pl-PL" sz="100" dirty="0"/>
            </a:br>
            <a:endParaRPr lang="pl-PL" sz="1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7AE053-D710-4843-B682-93AC745AD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4911" y="3157979"/>
            <a:ext cx="9802135" cy="3139126"/>
          </a:xfrm>
        </p:spPr>
        <p:txBody>
          <a:bodyPr>
            <a:normAutofit fontScale="40000" lnSpcReduction="20000"/>
          </a:bodyPr>
          <a:lstStyle/>
          <a:p>
            <a:r>
              <a:rPr lang="pl-PL" sz="7000" b="1" dirty="0">
                <a:solidFill>
                  <a:srgbClr val="FFFF00"/>
                </a:solidFill>
              </a:rPr>
              <a:t>Propozycje rozwiązań:</a:t>
            </a:r>
            <a:endParaRPr lang="pl-PL" sz="7000" dirty="0">
              <a:solidFill>
                <a:srgbClr val="FFFF00"/>
              </a:solidFill>
            </a:endParaRPr>
          </a:p>
          <a:p>
            <a:r>
              <a:rPr lang="pl-PL" sz="2000" b="1" dirty="0">
                <a:solidFill>
                  <a:srgbClr val="FFFF00"/>
                </a:solidFill>
              </a:rPr>
              <a:t> </a:t>
            </a:r>
            <a:endParaRPr lang="pl-PL" sz="2000" dirty="0">
              <a:solidFill>
                <a:srgbClr val="FFFF00"/>
              </a:solidFill>
            </a:endParaRPr>
          </a:p>
          <a:p>
            <a:r>
              <a:rPr lang="pl-PL" sz="2000" dirty="0">
                <a:solidFill>
                  <a:srgbClr val="FFFF00"/>
                </a:solidFill>
              </a:rPr>
              <a:t> </a:t>
            </a:r>
          </a:p>
          <a:p>
            <a:r>
              <a:rPr lang="pl-PL" sz="4900" b="1" dirty="0">
                <a:solidFill>
                  <a:srgbClr val="FFFF00"/>
                </a:solidFill>
              </a:rPr>
              <a:t>a) rozwój studiów na kierunku </a:t>
            </a:r>
            <a:r>
              <a:rPr lang="pl-PL" sz="4900" b="1" i="1" dirty="0" err="1">
                <a:solidFill>
                  <a:srgbClr val="FFFF00"/>
                </a:solidFill>
              </a:rPr>
              <a:t>artes</a:t>
            </a:r>
            <a:r>
              <a:rPr lang="pl-PL" sz="4900" b="1" i="1" dirty="0">
                <a:solidFill>
                  <a:srgbClr val="FFFF00"/>
                </a:solidFill>
              </a:rPr>
              <a:t> </a:t>
            </a:r>
            <a:r>
              <a:rPr lang="pl-PL" sz="4900" b="1" i="1" dirty="0" err="1">
                <a:solidFill>
                  <a:srgbClr val="FFFF00"/>
                </a:solidFill>
              </a:rPr>
              <a:t>liberales</a:t>
            </a:r>
            <a:r>
              <a:rPr lang="pl-PL" sz="4900" b="1" i="1" dirty="0">
                <a:solidFill>
                  <a:srgbClr val="FFFF00"/>
                </a:solidFill>
              </a:rPr>
              <a:t> </a:t>
            </a:r>
            <a:r>
              <a:rPr lang="pl-PL" sz="4900" b="1" dirty="0">
                <a:solidFill>
                  <a:srgbClr val="FFFF00"/>
                </a:solidFill>
              </a:rPr>
              <a:t>(</a:t>
            </a:r>
            <a:r>
              <a:rPr lang="pl-PL" sz="4900" b="1" i="1" dirty="0">
                <a:solidFill>
                  <a:srgbClr val="FFFF00"/>
                </a:solidFill>
              </a:rPr>
              <a:t>przede wszystkim </a:t>
            </a:r>
            <a:r>
              <a:rPr lang="pl-PL" sz="4900" b="1" dirty="0">
                <a:solidFill>
                  <a:srgbClr val="FFFF00"/>
                </a:solidFill>
              </a:rPr>
              <a:t>współpraca z Columbia College)</a:t>
            </a:r>
            <a:endParaRPr lang="pl-PL" sz="4900" dirty="0">
              <a:solidFill>
                <a:srgbClr val="FFFF00"/>
              </a:solidFill>
            </a:endParaRPr>
          </a:p>
          <a:p>
            <a:r>
              <a:rPr lang="pl-PL" sz="4900" b="1" dirty="0">
                <a:solidFill>
                  <a:srgbClr val="FFFF00"/>
                </a:solidFill>
              </a:rPr>
              <a:t>b) powołanie nowych kierunków studiów:</a:t>
            </a:r>
            <a:endParaRPr lang="pl-PL" sz="4900" dirty="0">
              <a:solidFill>
                <a:srgbClr val="FFFF00"/>
              </a:solidFill>
            </a:endParaRPr>
          </a:p>
          <a:p>
            <a:r>
              <a:rPr lang="pl-PL" sz="4900" dirty="0">
                <a:solidFill>
                  <a:srgbClr val="FFFF00"/>
                </a:solidFill>
              </a:rPr>
              <a:t>●</a:t>
            </a:r>
            <a:r>
              <a:rPr lang="pl-PL" sz="4900" b="1" dirty="0">
                <a:solidFill>
                  <a:srgbClr val="FFFF00"/>
                </a:solidFill>
              </a:rPr>
              <a:t> studia dotyczące współczesnych problemów </a:t>
            </a:r>
            <a:r>
              <a:rPr lang="pl-PL" sz="4900" b="1" dirty="0" err="1">
                <a:solidFill>
                  <a:srgbClr val="FFFF00"/>
                </a:solidFill>
              </a:rPr>
              <a:t>Śródziemnomorza</a:t>
            </a:r>
            <a:r>
              <a:rPr lang="pl-PL" sz="4900" b="1" dirty="0">
                <a:solidFill>
                  <a:srgbClr val="FFFF00"/>
                </a:solidFill>
              </a:rPr>
              <a:t> we współpracy z Ośrodkiem Badań nad Migracjami UW</a:t>
            </a:r>
            <a:endParaRPr lang="pl-PL" sz="4900" dirty="0">
              <a:solidFill>
                <a:srgbClr val="FFFF00"/>
              </a:solidFill>
            </a:endParaRPr>
          </a:p>
          <a:p>
            <a:r>
              <a:rPr lang="pl-PL" sz="4900" b="1" dirty="0">
                <a:solidFill>
                  <a:srgbClr val="FFFF00"/>
                </a:solidFill>
              </a:rPr>
              <a:t>● studia dotyczące problematyki mniejszości (we współpracy w UJ i UAM)</a:t>
            </a:r>
            <a:endParaRPr lang="pl-PL" sz="4900" dirty="0">
              <a:solidFill>
                <a:srgbClr val="FFFF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7651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841</Words>
  <Application>Microsoft Office PowerPoint</Application>
  <PresentationFormat>Panoramiczny</PresentationFormat>
  <Paragraphs>79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Jon</vt:lpstr>
      <vt:lpstr>Robert A. Sucharski  prezentacja programu wyborczego </vt:lpstr>
      <vt:lpstr>Zespół:       </vt:lpstr>
      <vt:lpstr>Prezentacja programu PowerPoint</vt:lpstr>
      <vt:lpstr>Analiza SWOT wykazuje, że w obecnej sytuacji  Wydziału „Artes Liberales” UW  przeważają pozytywy,  stąd wyraźna potrzeba </vt:lpstr>
      <vt:lpstr>  Uniwersytet/Wydział jako żywy organizm oparty na DNA  (Doktorantach, Nauczycielach i pracownikach Administracji)   </vt:lpstr>
      <vt:lpstr> Negatywy wewnętrzne:  ● ‘problemy komunikacyjne’:  - lokalizacyjne, rozdzielenie wydziału na dwie części, ulokowane w dwu częściach miasta z rozdzielonymi kierunkami studiów - interpersonalne, niewystarczające porozumiewanie się względem prowadzonych badań, dydaktyki itp... </vt:lpstr>
      <vt:lpstr> Negatywy wewnętrzne:     ● niedostatki wiedzy w odniesieniu do obecnego stanu prawnego w odniesieniu do badań i dydaktyki  </vt:lpstr>
      <vt:lpstr>Negatywy wewnętrzne:     ● niejednorodność prowadzonych kierunków studiów (problemy kongruencji obsady zajęć)    </vt:lpstr>
      <vt:lpstr>Negatywy wewnętrzne:     ● liczba studentów (w tym: sprawa ‘studentów legitymacyjnych’)   Problem jest ogólnouczelniany – przy obecnym stanie prawnym możliwości rekrutacji studentów na studia I stopnia w inny sposób niż przez ‘konkurs świadectw maturalnych’ z odpowiednim systemem przeliczania punktów są nader ograniczone    </vt:lpstr>
      <vt:lpstr>Negatywy zewnętrzne:   ● zasada „dyscyplinarności” wpisana w tzw. Ustawę 2.0 i tym samym inne zasady ewaluacji/parametryzacji ● niebezpieczeństwo dezintegracji Wydziału z racji „dyscyplinarności” obecnego systemu prawnego ● zmniejszająca się wskutek zmian prawnych liczba doktorantów ● niż demograficzny (jeden z podstawowych problemów współczesnej Polski)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A. Sucharski  prezentacja programu wyborczego</dc:title>
  <dc:creator>Robert Sucharski</dc:creator>
  <cp:lastModifiedBy>Robert</cp:lastModifiedBy>
  <cp:revision>15</cp:revision>
  <dcterms:created xsi:type="dcterms:W3CDTF">2020-06-16T13:30:28Z</dcterms:created>
  <dcterms:modified xsi:type="dcterms:W3CDTF">2020-06-18T11:10:15Z</dcterms:modified>
</cp:coreProperties>
</file>